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19" r:id="rId2"/>
    <p:sldId id="336" r:id="rId3"/>
    <p:sldId id="341" r:id="rId4"/>
    <p:sldId id="343" r:id="rId5"/>
    <p:sldId id="331" r:id="rId6"/>
    <p:sldId id="334" r:id="rId7"/>
    <p:sldId id="304" r:id="rId8"/>
    <p:sldId id="344" r:id="rId9"/>
    <p:sldId id="345" r:id="rId10"/>
    <p:sldId id="346" r:id="rId11"/>
    <p:sldId id="347" r:id="rId12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0000"/>
    <a:srgbClr val="741D1C"/>
    <a:srgbClr val="8914FF"/>
    <a:srgbClr val="FF19EF"/>
    <a:srgbClr val="12F3FF"/>
    <a:srgbClr val="1811FF"/>
    <a:srgbClr val="F9F91A"/>
    <a:srgbClr val="0C10FF"/>
    <a:srgbClr val="000000"/>
    <a:srgbClr val="0AF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>
      <p:cViewPr varScale="1">
        <p:scale>
          <a:sx n="139" d="100"/>
          <a:sy n="139" d="100"/>
        </p:scale>
        <p:origin x="-1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10/04/14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10/04/14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AU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sz="24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AU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AU" noProof="1" smtClean="0"/>
              <a:t>Click to edit Master text styles</a:t>
            </a:r>
          </a:p>
          <a:p>
            <a:pPr lvl="1"/>
            <a:r>
              <a:rPr lang="en-AU" noProof="1" smtClean="0"/>
              <a:t>Second level</a:t>
            </a:r>
          </a:p>
          <a:p>
            <a:pPr lvl="2"/>
            <a:r>
              <a:rPr lang="en-AU" noProof="1" smtClean="0"/>
              <a:t>Third level</a:t>
            </a:r>
          </a:p>
          <a:p>
            <a:pPr lvl="3"/>
            <a:r>
              <a:rPr lang="en-AU" noProof="1" smtClean="0"/>
              <a:t>Fourth level</a:t>
            </a:r>
          </a:p>
          <a:p>
            <a:pPr lvl="4"/>
            <a:r>
              <a:rPr lang="en-AU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10/04/14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AU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AU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AU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AU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AU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AU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AU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AU" noProof="1" smtClean="0"/>
              <a:t>Click to edit Master text styles</a:t>
            </a:r>
          </a:p>
          <a:p>
            <a:pPr lvl="1"/>
            <a:r>
              <a:rPr lang="en-AU" noProof="1" smtClean="0"/>
              <a:t>Second level</a:t>
            </a:r>
          </a:p>
          <a:p>
            <a:pPr lvl="2"/>
            <a:r>
              <a:rPr lang="en-AU" noProof="1" smtClean="0"/>
              <a:t>Third level</a:t>
            </a:r>
          </a:p>
          <a:p>
            <a:pPr lvl="3"/>
            <a:r>
              <a:rPr lang="en-AU" noProof="1" smtClean="0"/>
              <a:t>Fourth level</a:t>
            </a:r>
          </a:p>
          <a:p>
            <a:pPr lvl="4"/>
            <a:r>
              <a:rPr lang="en-AU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10/04/14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98485" cy="1066800"/>
          </a:xfrm>
        </p:spPr>
        <p:txBody>
          <a:bodyPr>
            <a:normAutofit/>
          </a:bodyPr>
          <a:lstStyle/>
          <a:p>
            <a:pPr algn="ctr"/>
            <a:r>
              <a:rPr lang="en-US" sz="6600" b="1" i="1" dirty="0" smtClean="0">
                <a:solidFill>
                  <a:srgbClr val="FF1021"/>
                </a:solidFill>
              </a:rPr>
              <a:t>San choy  bau</a:t>
            </a:r>
            <a:r>
              <a:rPr lang="en-US" sz="6600" dirty="0" smtClean="0">
                <a:solidFill>
                  <a:srgbClr val="FF1021"/>
                </a:solidFill>
              </a:rPr>
              <a:t>! </a:t>
            </a:r>
            <a:endParaRPr lang="en-US" sz="6600" dirty="0">
              <a:solidFill>
                <a:srgbClr val="FF1021"/>
              </a:solidFill>
            </a:endParaRPr>
          </a:p>
        </p:txBody>
      </p:sp>
      <p:pic>
        <p:nvPicPr>
          <p:cNvPr id="3" name="Picture 2" descr="BBQ-Beef-San-Choi-B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763754" cy="502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9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2874" r="20068" b="9078"/>
          <a:stretch/>
        </p:blipFill>
        <p:spPr>
          <a:xfrm>
            <a:off x="0" y="0"/>
            <a:ext cx="4495800" cy="3711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8100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Step 12</a:t>
            </a:r>
          </a:p>
          <a:p>
            <a:r>
              <a:rPr lang="en-US" sz="3600" dirty="0" smtClean="0">
                <a:solidFill>
                  <a:srgbClr val="12F3FF"/>
                </a:solidFill>
              </a:rPr>
              <a:t>Put shallots, coriander and shitake mushrooms into pan and give a good stir and cooking for a minute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DSC_092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568" b="617"/>
          <a:stretch/>
        </p:blipFill>
        <p:spPr>
          <a:xfrm>
            <a:off x="4495800" y="-12688"/>
            <a:ext cx="4648200" cy="372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8530"/>
      </p:ext>
    </p:extLst>
  </p:cSld>
  <p:clrMapOvr>
    <a:masterClrMapping/>
  </p:clrMapOvr>
  <p:transition xmlns:p14="http://schemas.microsoft.com/office/powerpoint/2010/main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9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324600" cy="4427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648200"/>
            <a:ext cx="8207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Put it all </a:t>
            </a:r>
            <a:r>
              <a:rPr lang="en-US" sz="3200" dirty="0"/>
              <a:t>i</a:t>
            </a:r>
            <a:r>
              <a:rPr lang="en-US" sz="3200" dirty="0" smtClean="0"/>
              <a:t>nto dish and place into lettuce cups. I hope you all enjoy the taste of</a:t>
            </a:r>
          </a:p>
          <a:p>
            <a:pPr algn="ctr"/>
            <a:r>
              <a:rPr lang="en-US" sz="3200" dirty="0" smtClean="0"/>
              <a:t>  SAN CHOY BAU!</a:t>
            </a:r>
          </a:p>
        </p:txBody>
      </p:sp>
    </p:spTree>
    <p:extLst>
      <p:ext uri="{BB962C8B-B14F-4D97-AF65-F5344CB8AC3E}">
        <p14:creationId xmlns:p14="http://schemas.microsoft.com/office/powerpoint/2010/main" val="263247094"/>
      </p:ext>
    </p:extLst>
  </p:cSld>
  <p:clrMapOvr>
    <a:masterClrMapping/>
  </p:clrMapOvr>
  <p:transition xmlns:p14="http://schemas.microsoft.com/office/powerpoint/2010/main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58835" y="381000"/>
            <a:ext cx="3505200" cy="55626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San </a:t>
            </a:r>
            <a:r>
              <a:rPr lang="en-US" dirty="0">
                <a:solidFill>
                  <a:schemeClr val="bg1"/>
                </a:solidFill>
              </a:rPr>
              <a:t>choy bau is a classic Chinese dish that can be found on a lot of menus. 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Traditionally</a:t>
            </a:r>
            <a:r>
              <a:rPr lang="en-US" dirty="0">
                <a:solidFill>
                  <a:schemeClr val="bg1"/>
                </a:solidFill>
              </a:rPr>
              <a:t>, its made with chicken or pork </a:t>
            </a:r>
            <a:r>
              <a:rPr lang="en-US" dirty="0" smtClean="0">
                <a:solidFill>
                  <a:schemeClr val="bg1"/>
                </a:solidFill>
              </a:rPr>
              <a:t>mince. The </a:t>
            </a:r>
            <a:r>
              <a:rPr lang="en-US" dirty="0">
                <a:solidFill>
                  <a:schemeClr val="bg1"/>
                </a:solidFill>
              </a:rPr>
              <a:t>cooked meat mixture is then placed in iceberg lettuce cups and rolled up to be enjoyed. 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Its </a:t>
            </a:r>
            <a:r>
              <a:rPr lang="en-US" dirty="0">
                <a:solidFill>
                  <a:schemeClr val="bg1"/>
                </a:solidFill>
              </a:rPr>
              <a:t>very flavourful and addictive</a:t>
            </a:r>
            <a:r>
              <a:rPr lang="en-US" dirty="0">
                <a:solidFill>
                  <a:srgbClr val="12B7AE"/>
                </a:solidFill>
              </a:rPr>
              <a:t>!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    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4267200"/>
            <a:ext cx="8686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AFF10"/>
                </a:solidFill>
              </a:rPr>
              <a:t>China is a huge country that stretches from Europe in the west to the Pacific Ocean in the east. It is one of the largest countries on earth, with a population of over 1.35 billion.</a:t>
            </a:r>
          </a:p>
          <a:p>
            <a:endParaRPr lang="en-US" sz="1600" dirty="0" smtClean="0">
              <a:solidFill>
                <a:srgbClr val="FF1021"/>
              </a:solidFill>
            </a:endParaRPr>
          </a:p>
          <a:p>
            <a:r>
              <a:rPr lang="en-US" sz="1600" dirty="0" smtClean="0">
                <a:solidFill>
                  <a:srgbClr val="FF1021"/>
                </a:solidFill>
              </a:rPr>
              <a:t>China </a:t>
            </a:r>
            <a:r>
              <a:rPr lang="en-US" sz="1600" dirty="0">
                <a:solidFill>
                  <a:srgbClr val="FF1021"/>
                </a:solidFill>
              </a:rPr>
              <a:t>belongs to the continent of Asia. Bordering countries include </a:t>
            </a:r>
            <a:r>
              <a:rPr lang="en-US" sz="1600" dirty="0" smtClean="0">
                <a:solidFill>
                  <a:srgbClr val="FF1021"/>
                </a:solidFill>
              </a:rPr>
              <a:t> </a:t>
            </a:r>
            <a:r>
              <a:rPr lang="en-US" sz="1600" dirty="0">
                <a:solidFill>
                  <a:srgbClr val="FF1021"/>
                </a:solidFill>
              </a:rPr>
              <a:t>Bhutan, Burma, India, Kazakhstan, North Korea, Kyrgyzstan, Laos, Mongolia, Nepal, </a:t>
            </a:r>
            <a:r>
              <a:rPr lang="en-US" sz="1600" dirty="0" smtClean="0">
                <a:solidFill>
                  <a:srgbClr val="FF1021"/>
                </a:solidFill>
              </a:rPr>
              <a:t>Pakistan. </a:t>
            </a:r>
            <a:r>
              <a:rPr lang="en-US" sz="1600" dirty="0">
                <a:solidFill>
                  <a:srgbClr val="FF1021"/>
                </a:solidFill>
              </a:rPr>
              <a:t>The summit of Mt Everest marks the border between China and Nepal</a:t>
            </a:r>
            <a:r>
              <a:rPr lang="en-US" sz="1600" dirty="0" smtClean="0">
                <a:solidFill>
                  <a:srgbClr val="FF1021"/>
                </a:solidFill>
              </a:rPr>
              <a:t>.</a:t>
            </a:r>
          </a:p>
          <a:p>
            <a:endParaRPr lang="en-US" sz="1600" dirty="0" smtClean="0">
              <a:solidFill>
                <a:srgbClr val="FF1021"/>
              </a:solidFill>
            </a:endParaRPr>
          </a:p>
          <a:p>
            <a:r>
              <a:rPr lang="en-US" sz="1600" dirty="0" smtClean="0">
                <a:solidFill>
                  <a:srgbClr val="FF1021"/>
                </a:solidFill>
              </a:rPr>
              <a:t>The </a:t>
            </a:r>
            <a:r>
              <a:rPr lang="en-US" sz="1600" dirty="0">
                <a:solidFill>
                  <a:srgbClr val="FF1021"/>
                </a:solidFill>
              </a:rPr>
              <a:t>capital city is Beijing, while the most populated city is Shanghai.</a:t>
            </a:r>
          </a:p>
          <a:p>
            <a:endParaRPr lang="en-US" dirty="0">
              <a:solidFill>
                <a:srgbClr val="0AFF1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2438400"/>
            <a:ext cx="20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Map China central rou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945710" cy="38051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62600" y="29718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1021"/>
                </a:solidFill>
              </a:rPr>
              <a:t>China is officially known as the People's Republic of China.</a:t>
            </a:r>
          </a:p>
          <a:p>
            <a:endParaRPr lang="en-US" dirty="0"/>
          </a:p>
        </p:txBody>
      </p:sp>
      <p:pic>
        <p:nvPicPr>
          <p:cNvPr id="19" name="Picture 18" descr="fla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"/>
            <a:ext cx="3824805" cy="274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586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Food and Drink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5562600"/>
            <a:ext cx="8229600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These are different types of dim sum, a </a:t>
            </a:r>
            <a:r>
              <a:rPr lang="en-US" dirty="0">
                <a:solidFill>
                  <a:srgbClr val="000000"/>
                </a:solidFill>
              </a:rPr>
              <a:t>cantonese </a:t>
            </a:r>
            <a:r>
              <a:rPr lang="en-US" dirty="0" smtClean="0">
                <a:solidFill>
                  <a:srgbClr val="000000"/>
                </a:solidFill>
              </a:rPr>
              <a:t>specialty.  </a:t>
            </a:r>
            <a:r>
              <a:rPr lang="en-US" dirty="0">
                <a:solidFill>
                  <a:srgbClr val="000000"/>
                </a:solidFill>
              </a:rPr>
              <a:t>Dim sum </a:t>
            </a:r>
            <a:r>
              <a:rPr lang="en-US" dirty="0" smtClean="0">
                <a:solidFill>
                  <a:srgbClr val="000000"/>
                </a:solidFill>
              </a:rPr>
              <a:t>means to </a:t>
            </a:r>
            <a:r>
              <a:rPr lang="en-US" dirty="0">
                <a:solidFill>
                  <a:srgbClr val="000000"/>
                </a:solidFill>
              </a:rPr>
              <a:t>touch the heart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Picture 3" descr="Dim-Sum-Bask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" y="2209800"/>
            <a:ext cx="4394200" cy="3295650"/>
          </a:xfrm>
          <a:prstGeom prst="rect">
            <a:avLst/>
          </a:prstGeom>
        </p:spPr>
      </p:pic>
      <p:pic>
        <p:nvPicPr>
          <p:cNvPr id="5" name="Picture 4" descr="steamed-pork-bu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43688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85800"/>
            <a:ext cx="8991600" cy="147732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Rice is the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main food eaten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China.</a:t>
            </a:r>
          </a:p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 is important to eat together as a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family in China.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2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 examples of yummy Chinese food are noodles, Dim Sum,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dumplings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lots of spices.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3697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152400"/>
            <a:ext cx="701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12F3FF"/>
                </a:solidFill>
              </a:rPr>
              <a:t>Recipe! </a:t>
            </a:r>
            <a:endParaRPr lang="en-US" sz="5400" dirty="0">
              <a:solidFill>
                <a:srgbClr val="12F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990600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19EF"/>
                </a:solidFill>
              </a:rPr>
              <a:t>2 </a:t>
            </a:r>
            <a:r>
              <a:rPr lang="en-US" dirty="0">
                <a:solidFill>
                  <a:srgbClr val="FF19EF"/>
                </a:solidFill>
              </a:rPr>
              <a:t>garlic cloves, crushed</a:t>
            </a:r>
          </a:p>
          <a:p>
            <a:pPr algn="ctr"/>
            <a:r>
              <a:rPr lang="en-US" dirty="0">
                <a:solidFill>
                  <a:srgbClr val="FF19EF"/>
                </a:solidFill>
              </a:rPr>
              <a:t>4</a:t>
            </a:r>
            <a:r>
              <a:rPr lang="en-US" dirty="0" smtClean="0">
                <a:solidFill>
                  <a:srgbClr val="FF19EF"/>
                </a:solidFill>
              </a:rPr>
              <a:t>cm </a:t>
            </a:r>
            <a:r>
              <a:rPr lang="en-US" dirty="0">
                <a:solidFill>
                  <a:srgbClr val="FF19EF"/>
                </a:solidFill>
              </a:rPr>
              <a:t>piece ginger, finely grated</a:t>
            </a:r>
          </a:p>
          <a:p>
            <a:pPr algn="ctr"/>
            <a:r>
              <a:rPr lang="en-US" dirty="0">
                <a:solidFill>
                  <a:srgbClr val="FF19EF"/>
                </a:solidFill>
              </a:rPr>
              <a:t>500g lean pork mince</a:t>
            </a:r>
          </a:p>
          <a:p>
            <a:pPr algn="ctr"/>
            <a:r>
              <a:rPr lang="en-US" dirty="0" smtClean="0">
                <a:solidFill>
                  <a:srgbClr val="FF19EF"/>
                </a:solidFill>
              </a:rPr>
              <a:t>3 Tablespoons oyster </a:t>
            </a:r>
            <a:r>
              <a:rPr lang="en-US" dirty="0">
                <a:solidFill>
                  <a:srgbClr val="FF19EF"/>
                </a:solidFill>
              </a:rPr>
              <a:t>sauce</a:t>
            </a:r>
          </a:p>
          <a:p>
            <a:pPr algn="ctr"/>
            <a:r>
              <a:rPr lang="en-US" dirty="0" smtClean="0">
                <a:solidFill>
                  <a:srgbClr val="FF19EF"/>
                </a:solidFill>
              </a:rPr>
              <a:t>2 </a:t>
            </a:r>
            <a:r>
              <a:rPr lang="en-US" dirty="0">
                <a:solidFill>
                  <a:srgbClr val="FF19EF"/>
                </a:solidFill>
              </a:rPr>
              <a:t>tablespoon soy sauce</a:t>
            </a:r>
          </a:p>
          <a:p>
            <a:pPr algn="ctr"/>
            <a:r>
              <a:rPr lang="en-US" dirty="0">
                <a:solidFill>
                  <a:srgbClr val="FF19EF"/>
                </a:solidFill>
              </a:rPr>
              <a:t>3 </a:t>
            </a:r>
            <a:r>
              <a:rPr lang="en-US" dirty="0" smtClean="0">
                <a:solidFill>
                  <a:srgbClr val="FF19EF"/>
                </a:solidFill>
              </a:rPr>
              <a:t>Shallots, </a:t>
            </a:r>
            <a:r>
              <a:rPr lang="en-US" dirty="0">
                <a:solidFill>
                  <a:srgbClr val="FF19EF"/>
                </a:solidFill>
              </a:rPr>
              <a:t>thinly sliced</a:t>
            </a:r>
          </a:p>
          <a:p>
            <a:pPr algn="ctr"/>
            <a:r>
              <a:rPr lang="en-US" dirty="0" smtClean="0">
                <a:solidFill>
                  <a:srgbClr val="FF19EF"/>
                </a:solidFill>
              </a:rPr>
              <a:t>1 lime</a:t>
            </a:r>
            <a:r>
              <a:rPr lang="en-US" dirty="0">
                <a:solidFill>
                  <a:srgbClr val="FF19EF"/>
                </a:solidFill>
              </a:rPr>
              <a:t>, juiced</a:t>
            </a:r>
          </a:p>
          <a:p>
            <a:pPr algn="ctr"/>
            <a:r>
              <a:rPr lang="en-US" dirty="0">
                <a:solidFill>
                  <a:srgbClr val="FF19EF"/>
                </a:solidFill>
              </a:rPr>
              <a:t>1 teaspoon sesame oil</a:t>
            </a:r>
          </a:p>
          <a:p>
            <a:pPr algn="ctr"/>
            <a:r>
              <a:rPr lang="en-US" dirty="0" smtClean="0">
                <a:solidFill>
                  <a:srgbClr val="FF19EF"/>
                </a:solidFill>
              </a:rPr>
              <a:t>150 grams of shitake mushrooms</a:t>
            </a:r>
          </a:p>
          <a:p>
            <a:pPr algn="ctr"/>
            <a:r>
              <a:rPr lang="en-US" dirty="0" smtClean="0">
                <a:solidFill>
                  <a:srgbClr val="FF19EF"/>
                </a:solidFill>
              </a:rPr>
              <a:t>1</a:t>
            </a:r>
            <a:r>
              <a:rPr lang="en-US" dirty="0">
                <a:solidFill>
                  <a:srgbClr val="FF19EF"/>
                </a:solidFill>
              </a:rPr>
              <a:t>/4 cup fresh coriander </a:t>
            </a:r>
            <a:r>
              <a:rPr lang="en-US" dirty="0" smtClean="0">
                <a:solidFill>
                  <a:srgbClr val="FF19EF"/>
                </a:solidFill>
              </a:rPr>
              <a:t>leaves, chopped</a:t>
            </a:r>
            <a:endParaRPr lang="en-US" dirty="0">
              <a:solidFill>
                <a:srgbClr val="FF19EF"/>
              </a:solidFill>
            </a:endParaRPr>
          </a:p>
          <a:p>
            <a:pPr algn="ctr"/>
            <a:r>
              <a:rPr lang="en-US" dirty="0">
                <a:solidFill>
                  <a:srgbClr val="FF19EF"/>
                </a:solidFill>
              </a:rPr>
              <a:t>12 large butter lettuce </a:t>
            </a:r>
            <a:r>
              <a:rPr lang="en-US" dirty="0" smtClean="0">
                <a:solidFill>
                  <a:srgbClr val="FF19EF"/>
                </a:solidFill>
              </a:rPr>
              <a:t>leaves.</a:t>
            </a:r>
            <a:endParaRPr lang="en-US" dirty="0">
              <a:solidFill>
                <a:srgbClr val="FF19EF"/>
              </a:solidFill>
            </a:endParaRPr>
          </a:p>
        </p:txBody>
      </p:sp>
      <p:pic>
        <p:nvPicPr>
          <p:cNvPr id="2" name="Picture 1" descr="DSC_09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14800"/>
            <a:ext cx="4038600" cy="26823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3429000"/>
            <a:ext cx="4114800" cy="1752600"/>
          </a:xfrm>
        </p:spPr>
        <p:txBody>
          <a:bodyPr/>
          <a:lstStyle>
            <a:extLst/>
          </a:lstStyle>
          <a:p>
            <a:r>
              <a:rPr lang="en-US" sz="3600" dirty="0" smtClean="0"/>
              <a:t>Step 1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 smtClean="0">
                <a:solidFill>
                  <a:srgbClr val="FF0000"/>
                </a:solidFill>
              </a:rPr>
              <a:t>hop onions and shallots</a:t>
            </a:r>
          </a:p>
        </p:txBody>
      </p:sp>
      <p:pic>
        <p:nvPicPr>
          <p:cNvPr id="3" name="Picture 2" descr="DSC_09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r="4970"/>
          <a:stretch/>
        </p:blipFill>
        <p:spPr>
          <a:xfrm>
            <a:off x="217714" y="76200"/>
            <a:ext cx="4490358" cy="3276600"/>
          </a:xfrm>
          <a:prstGeom prst="rect">
            <a:avLst/>
          </a:prstGeom>
        </p:spPr>
      </p:pic>
      <p:pic>
        <p:nvPicPr>
          <p:cNvPr id="5" name="Picture 4" descr="DSC_09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b="2610"/>
          <a:stretch/>
        </p:blipFill>
        <p:spPr>
          <a:xfrm>
            <a:off x="4662714" y="76200"/>
            <a:ext cx="4328886" cy="3280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0" y="34290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Step 2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rgbClr val="0AFF10"/>
                </a:solidFill>
              </a:rPr>
              <a:t>Crush the garlic and grate </a:t>
            </a:r>
            <a:r>
              <a:rPr lang="en-US" sz="3600" dirty="0" smtClean="0">
                <a:solidFill>
                  <a:srgbClr val="0AFF10"/>
                </a:solidFill>
              </a:rPr>
              <a:t>ginger</a:t>
            </a:r>
            <a:endParaRPr lang="en-US" sz="3600" dirty="0">
              <a:solidFill>
                <a:srgbClr val="0AFF10"/>
              </a:solidFill>
            </a:endParaRPr>
          </a:p>
          <a:p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9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9"/>
          <a:stretch/>
        </p:blipFill>
        <p:spPr>
          <a:xfrm>
            <a:off x="19957" y="0"/>
            <a:ext cx="4343400" cy="2895600"/>
          </a:xfrm>
          <a:prstGeom prst="rect">
            <a:avLst/>
          </a:prstGeom>
        </p:spPr>
      </p:pic>
      <p:pic>
        <p:nvPicPr>
          <p:cNvPr id="4" name="Picture 3" descr="DSC_09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4514"/>
            <a:ext cx="4800600" cy="2922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956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Step 3</a:t>
            </a:r>
          </a:p>
          <a:p>
            <a:r>
              <a:rPr lang="en-US" dirty="0" smtClean="0">
                <a:solidFill>
                  <a:srgbClr val="FF19EF"/>
                </a:solidFill>
              </a:rPr>
              <a:t>Cut the lime in half and juice </a:t>
            </a:r>
          </a:p>
          <a:p>
            <a:endParaRPr lang="en-US" dirty="0" smtClean="0">
              <a:solidFill>
                <a:srgbClr val="12F3FF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DSC_09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526010" cy="3006081"/>
          </a:xfrm>
          <a:prstGeom prst="rect">
            <a:avLst/>
          </a:prstGeom>
        </p:spPr>
      </p:pic>
      <p:pic>
        <p:nvPicPr>
          <p:cNvPr id="7" name="Picture 6" descr="DSC_09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86" y="3878317"/>
            <a:ext cx="4800600" cy="2979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3400" y="2895600"/>
            <a:ext cx="4839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Step 4</a:t>
            </a:r>
          </a:p>
          <a:p>
            <a:r>
              <a:rPr lang="en-US" dirty="0">
                <a:solidFill>
                  <a:srgbClr val="12F3FF"/>
                </a:solidFill>
              </a:rPr>
              <a:t>Pour soy </a:t>
            </a:r>
            <a:r>
              <a:rPr lang="en-US" dirty="0" smtClean="0">
                <a:solidFill>
                  <a:srgbClr val="12F3FF"/>
                </a:solidFill>
              </a:rPr>
              <a:t>sauce, sesame oil and </a:t>
            </a:r>
            <a:r>
              <a:rPr lang="en-US" dirty="0">
                <a:solidFill>
                  <a:srgbClr val="12F3FF"/>
                </a:solidFill>
              </a:rPr>
              <a:t>oyster </a:t>
            </a:r>
            <a:r>
              <a:rPr lang="en-US" dirty="0" smtClean="0">
                <a:solidFill>
                  <a:srgbClr val="12F3FF"/>
                </a:solidFill>
              </a:rPr>
              <a:t>sauce</a:t>
            </a:r>
          </a:p>
          <a:p>
            <a:r>
              <a:rPr lang="en-US" dirty="0" smtClean="0">
                <a:solidFill>
                  <a:srgbClr val="12F3FF"/>
                </a:solidFill>
              </a:rPr>
              <a:t> </a:t>
            </a:r>
            <a:r>
              <a:rPr lang="en-US" dirty="0">
                <a:solidFill>
                  <a:srgbClr val="12F3FF"/>
                </a:solidFill>
              </a:rPr>
              <a:t>into </a:t>
            </a:r>
            <a:r>
              <a:rPr lang="en-US" dirty="0" smtClean="0">
                <a:solidFill>
                  <a:srgbClr val="12F3FF"/>
                </a:solidFill>
              </a:rPr>
              <a:t>jug and mix together</a:t>
            </a:r>
            <a:endParaRPr lang="en-US" dirty="0">
              <a:solidFill>
                <a:srgbClr val="12F3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9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3"/>
            <a:ext cx="4724400" cy="3137848"/>
          </a:xfrm>
          <a:prstGeom prst="rect">
            <a:avLst/>
          </a:prstGeom>
        </p:spPr>
      </p:pic>
      <p:pic>
        <p:nvPicPr>
          <p:cNvPr id="4" name="Picture 3" descr="DSC_09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63"/>
            <a:ext cx="4495800" cy="3100551"/>
          </a:xfrm>
          <a:prstGeom prst="rect">
            <a:avLst/>
          </a:prstGeom>
        </p:spPr>
      </p:pic>
      <p:pic>
        <p:nvPicPr>
          <p:cNvPr id="5" name="Picture 4" descr="DSC_09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5290196" cy="3712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3200400"/>
            <a:ext cx="3350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Step 6 </a:t>
            </a:r>
          </a:p>
          <a:p>
            <a:r>
              <a:rPr lang="en-US" sz="2400" dirty="0" smtClean="0">
                <a:solidFill>
                  <a:srgbClr val="12F3FF"/>
                </a:solidFill>
              </a:rPr>
              <a:t>Dice mushrooms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Step 7</a:t>
            </a:r>
          </a:p>
          <a:p>
            <a:r>
              <a:rPr lang="en-US" sz="2400" dirty="0" smtClean="0">
                <a:solidFill>
                  <a:srgbClr val="12B7AE"/>
                </a:solidFill>
              </a:rPr>
              <a:t>Pour oil into frying pan and heat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Step 8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Put chopped onion, ginger and garlic into pan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29501"/>
      </p:ext>
    </p:extLst>
  </p:cSld>
  <p:clrMapOvr>
    <a:masterClrMapping/>
  </p:clrMapOvr>
  <p:transition xmlns:p14="http://schemas.microsoft.com/office/powerpoint/2010/main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9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4297347" cy="2819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37826" y="3276600"/>
            <a:ext cx="449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Step </a:t>
            </a:r>
            <a:r>
              <a:rPr lang="en-US" dirty="0" smtClean="0"/>
              <a:t>9</a:t>
            </a:r>
            <a:endParaRPr lang="en-US" dirty="0"/>
          </a:p>
          <a:p>
            <a:pPr lvl="0"/>
            <a:r>
              <a:rPr lang="en-US" dirty="0" smtClean="0">
                <a:solidFill>
                  <a:srgbClr val="FFFF00"/>
                </a:solidFill>
              </a:rPr>
              <a:t>Cook onion, garlic and ginger until transparent, stirring continuously</a:t>
            </a: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n-US" dirty="0" smtClean="0"/>
              <a:t>Step 10</a:t>
            </a:r>
          </a:p>
          <a:p>
            <a:pPr lvl="0"/>
            <a:r>
              <a:rPr lang="en-US" dirty="0" smtClean="0">
                <a:solidFill>
                  <a:srgbClr val="FF19EF"/>
                </a:solidFill>
              </a:rPr>
              <a:t>Place mince into </a:t>
            </a:r>
            <a:r>
              <a:rPr lang="en-US" dirty="0">
                <a:solidFill>
                  <a:srgbClr val="FF19EF"/>
                </a:solidFill>
              </a:rPr>
              <a:t>pan </a:t>
            </a:r>
            <a:r>
              <a:rPr lang="en-US" dirty="0" smtClean="0">
                <a:solidFill>
                  <a:srgbClr val="FF19EF"/>
                </a:solidFill>
              </a:rPr>
              <a:t>and cook until browned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Step 11</a:t>
            </a:r>
          </a:p>
          <a:p>
            <a:r>
              <a:rPr lang="en-US" dirty="0" smtClean="0">
                <a:solidFill>
                  <a:srgbClr val="12F3FF"/>
                </a:solidFill>
              </a:rPr>
              <a:t>Pour in soy, oyster sauce and lime juice mixture into pan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DSC_091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3" b="13393"/>
          <a:stretch/>
        </p:blipFill>
        <p:spPr>
          <a:xfrm>
            <a:off x="762000" y="0"/>
            <a:ext cx="2822148" cy="3207823"/>
          </a:xfrm>
          <a:prstGeom prst="rect">
            <a:avLst/>
          </a:prstGeom>
        </p:spPr>
      </p:pic>
      <p:pic>
        <p:nvPicPr>
          <p:cNvPr id="12" name="Picture 11" descr="DSC_092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"/>
          <a:stretch/>
        </p:blipFill>
        <p:spPr>
          <a:xfrm>
            <a:off x="3886200" y="0"/>
            <a:ext cx="5008146" cy="32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84078"/>
      </p:ext>
    </p:extLst>
  </p:cSld>
  <p:clrMapOvr>
    <a:masterClrMapping/>
  </p:clrMapOvr>
  <p:transition xmlns:p14="http://schemas.microsoft.com/office/powerpoint/2010/main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438</Words>
  <Application>Microsoft Macintosh PowerPoint</Application>
  <PresentationFormat>On-screen Show (4:3)</PresentationFormat>
  <Paragraphs>64</Paragraphs>
  <Slides>11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Classic Photo Album</vt:lpstr>
      <vt:lpstr>San choy  bau! 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2014-04-09T22:13:31Z</dcterms:modified>
</cp:coreProperties>
</file>